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4" r:id="rId5"/>
    <p:sldId id="262" r:id="rId6"/>
    <p:sldId id="263" r:id="rId7"/>
    <p:sldId id="261" r:id="rId8"/>
    <p:sldId id="260" r:id="rId9"/>
    <p:sldId id="265" r:id="rId10"/>
    <p:sldId id="26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41" autoAdjust="0"/>
  </p:normalViewPr>
  <p:slideViewPr>
    <p:cSldViewPr>
      <p:cViewPr>
        <p:scale>
          <a:sx n="70" d="100"/>
          <a:sy n="70" d="100"/>
        </p:scale>
        <p:origin x="-1164" y="-750"/>
      </p:cViewPr>
      <p:guideLst>
        <p:guide orient="horz" pos="2160"/>
        <p:guide pos="2880"/>
      </p:guideLst>
    </p:cSldViewPr>
  </p:slideViewPr>
  <p:notesTextViewPr>
    <p:cViewPr>
      <p:scale>
        <a:sx n="100" d="100"/>
        <a:sy n="100" d="100"/>
      </p:scale>
      <p:origin x="0" y="666"/>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0EB933-BEE6-4087-9F65-FE7C6174BC5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threads</a:t>
            </a:r>
            <a:r>
              <a:rPr lang="en-US" baseline="0" dirty="0" smtClean="0"/>
              <a:t> in this talk: 1) we are having a global impact on this planet (and have had for some time) and thus have responsibility for wise and informed management and stewardship of it and 2) diversity of experience and thought enables creativity and thus offers hope as we seek to manage our planet wisely</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global species comes together to produce a global music</a:t>
            </a:r>
          </a:p>
          <a:p>
            <a:r>
              <a:rPr lang="en-US" dirty="0" smtClean="0"/>
              <a:t>Patton lived mostly</a:t>
            </a:r>
            <a:r>
              <a:rPr lang="en-US" baseline="0" dirty="0" smtClean="0"/>
              <a:t> in Sunflower County MS</a:t>
            </a:r>
          </a:p>
          <a:p>
            <a:r>
              <a:rPr lang="en-US" baseline="0" dirty="0" smtClean="0"/>
              <a:t>Carters in southwestern VA</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Rule et al. (2012) in </a:t>
            </a:r>
            <a:r>
              <a:rPr lang="en-US" i="1" dirty="0" smtClean="0"/>
              <a:t>Science</a:t>
            </a:r>
            <a:r>
              <a:rPr lang="en-US" dirty="0" smtClean="0"/>
              <a:t> resolved relations among </a:t>
            </a:r>
            <a:r>
              <a:rPr lang="en-US" dirty="0" err="1" smtClean="0"/>
              <a:t>megaherbivore</a:t>
            </a:r>
            <a:r>
              <a:rPr lang="en-US" dirty="0" smtClean="0"/>
              <a:t> extinction,</a:t>
            </a:r>
            <a:r>
              <a:rPr lang="en-US" baseline="0" dirty="0" smtClean="0"/>
              <a:t> fire, climate, and vegetation using a 130,000-year record of </a:t>
            </a:r>
            <a:r>
              <a:rPr lang="en-US" i="1" baseline="0" dirty="0" err="1" smtClean="0"/>
              <a:t>Sporormiella</a:t>
            </a:r>
            <a:r>
              <a:rPr lang="en-US" i="1" baseline="0" dirty="0" smtClean="0"/>
              <a:t> </a:t>
            </a:r>
            <a:r>
              <a:rPr lang="en-US" i="0" baseline="0" dirty="0" smtClean="0"/>
              <a:t>, pollen, and charcoal from Lynch’s Crater, a </a:t>
            </a:r>
            <a:r>
              <a:rPr lang="en-US" i="0" baseline="0" dirty="0" err="1" smtClean="0"/>
              <a:t>paleolake</a:t>
            </a:r>
            <a:r>
              <a:rPr lang="en-US" i="0" baseline="0" dirty="0" smtClean="0"/>
              <a:t>/swamp in Queensland, to show large drops in </a:t>
            </a:r>
            <a:r>
              <a:rPr lang="en-US" i="1" baseline="0" dirty="0" err="1" smtClean="0"/>
              <a:t>Sporormiella</a:t>
            </a:r>
            <a:r>
              <a:rPr lang="en-US" i="0" baseline="0" dirty="0" smtClean="0"/>
              <a:t> spores at 41,000 years ago followed by an increase in charcoal and a rise in grasses and </a:t>
            </a:r>
            <a:r>
              <a:rPr lang="en-US" i="0" baseline="0" dirty="0" err="1" smtClean="0"/>
              <a:t>sclerophyll</a:t>
            </a:r>
            <a:r>
              <a:rPr lang="en-US" i="0" baseline="0" dirty="0" smtClean="0"/>
              <a:t> vegetation at the expense of rainforest angiosperms and gymnosperms during a time of climatic (and prior to this vegetation) stability.</a:t>
            </a:r>
          </a:p>
          <a:p>
            <a:endParaRPr lang="en-US" i="0" baseline="0" dirty="0" smtClean="0"/>
          </a:p>
          <a:p>
            <a:r>
              <a:rPr lang="en-US" i="0" baseline="0" dirty="0" smtClean="0"/>
              <a:t>Flannery: removal of large herbivores promoted fire </a:t>
            </a:r>
            <a:r>
              <a:rPr lang="en-US" i="0" baseline="0" dirty="0" smtClean="0"/>
              <a:t>and led </a:t>
            </a:r>
            <a:r>
              <a:rPr lang="en-US" i="0" baseline="0" dirty="0" smtClean="0"/>
              <a:t>to transition of Australian ecosystems to fire-adapted and poor-soil landscapes</a:t>
            </a:r>
          </a:p>
          <a:p>
            <a:endParaRPr lang="en-US" i="0" baseline="0" dirty="0" smtClean="0"/>
          </a:p>
          <a:p>
            <a:r>
              <a:rPr lang="en-US" i="0" baseline="0" dirty="0" smtClean="0"/>
              <a:t>Man is the fire species; whether through external or internal combustion, fire has been </a:t>
            </a:r>
            <a:r>
              <a:rPr lang="en-US" i="1" baseline="0" dirty="0" smtClean="0"/>
              <a:t>Homo sapiens</a:t>
            </a:r>
            <a:r>
              <a:rPr lang="en-US" i="0" baseline="0" dirty="0" smtClean="0"/>
              <a:t>’ primary tool for altering Earth at a global scale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spatial and temporal;</a:t>
            </a:r>
          </a:p>
          <a:p>
            <a:r>
              <a:rPr lang="en-US" dirty="0" smtClean="0"/>
              <a:t>time</a:t>
            </a:r>
            <a:r>
              <a:rPr lang="en-US" baseline="0" dirty="0" smtClean="0"/>
              <a:t> series of biodiversity observations</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InnoCentive</a:t>
            </a:r>
            <a:r>
              <a:rPr lang="en-US" dirty="0" smtClean="0"/>
              <a:t>: a </a:t>
            </a:r>
            <a:r>
              <a:rPr lang="en-US" dirty="0" err="1" smtClean="0"/>
              <a:t>crowdsourcing</a:t>
            </a:r>
            <a:r>
              <a:rPr lang="en-US" baseline="0" dirty="0" smtClean="0"/>
              <a:t> website where </a:t>
            </a:r>
            <a:r>
              <a:rPr lang="en-US" dirty="0" smtClean="0"/>
              <a:t>companies post their</a:t>
            </a:r>
            <a:r>
              <a:rPr lang="en-US" baseline="0" dirty="0" smtClean="0"/>
              <a:t> </a:t>
            </a:r>
            <a:r>
              <a:rPr lang="en-US" dirty="0" smtClean="0"/>
              <a:t>R&amp;D problems as challenges with a monetary award attached; these are scientific questions organized into 8 categories; nearly</a:t>
            </a:r>
            <a:r>
              <a:rPr lang="en-US" baseline="0" dirty="0" smtClean="0"/>
              <a:t> 30% of problems posted solved in 6 months (Harvard Business School/</a:t>
            </a:r>
            <a:r>
              <a:rPr lang="en-US" baseline="0" dirty="0" err="1" smtClean="0"/>
              <a:t>Karim</a:t>
            </a:r>
            <a:r>
              <a:rPr lang="en-US" baseline="0" dirty="0" smtClean="0"/>
              <a:t> </a:t>
            </a:r>
            <a:r>
              <a:rPr lang="en-US" baseline="0" dirty="0" err="1" smtClean="0"/>
              <a:t>Lakhani</a:t>
            </a:r>
            <a:r>
              <a:rPr lang="en-US" baseline="0" dirty="0" smtClean="0"/>
              <a:t> in WSJ, 5/10-11/2012 Jonah Lehrer article)</a:t>
            </a:r>
            <a:endParaRPr lang="en-US" dirty="0" smtClean="0"/>
          </a:p>
          <a:p>
            <a:r>
              <a:rPr lang="en-US" dirty="0" smtClean="0"/>
              <a:t>Working</a:t>
            </a:r>
            <a:r>
              <a:rPr lang="en-US" baseline="0" dirty="0" smtClean="0"/>
              <a:t> across disciplines!</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define what its missions are supposed to look at.</a:t>
            </a: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Organization of the meeting</a:t>
            </a:r>
          </a:p>
          <a:p>
            <a:endParaRPr lang="en-US" dirty="0" smtClean="0"/>
          </a:p>
          <a:p>
            <a:r>
              <a:rPr lang="en-US" dirty="0" smtClean="0"/>
              <a:t>Soak it up: meet, drink, eat, discuss, argue—always working together.</a:t>
            </a:r>
          </a:p>
          <a:p>
            <a:endParaRPr lang="en-US" dirty="0" smtClean="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DE356A-021E-47B4-A23B-9679795ED7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921645-7729-4472-BE54-A1BF6162C9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51BBCA-E268-4DFA-B429-C66507C56C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962C5-318B-4207-99C8-1D066FBEAA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02B731-E8ED-4C83-B991-040A136753B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68CD38-DB82-4C8C-825A-2D112089B0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B1BB34-E02A-4C26-B9D9-298224EFB5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B91026-65B4-43D4-92E2-4F1DE6FA5E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C34A138-F59C-4473-8174-B8C2C94DFF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C0252E-2532-43CA-95BD-3BE6C6FA8DD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E19750-9756-47EF-BA1C-A7EDD1A4BB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99E85B6-7DB5-47EC-A1B9-E3929A153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ssec.wisc.edu/gallery/mcidas-greatest-hits/Goes-8.gif" TargetMode="Externa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p:cNvPicPr>
            <a:picLocks noChangeAspect="1" noChangeArrowheads="1"/>
          </p:cNvPicPr>
          <p:nvPr/>
        </p:nvPicPr>
        <p:blipFill>
          <a:blip r:embed="rId4" cstate="print">
            <a:lum bright="70000" contrast="-70000"/>
          </a:blip>
          <a:srcRect/>
          <a:stretch>
            <a:fillRect/>
          </a:stretch>
        </p:blipFill>
        <p:spPr bwMode="auto">
          <a:xfrm>
            <a:off x="762000" y="1419225"/>
            <a:ext cx="7810500" cy="3905250"/>
          </a:xfrm>
          <a:prstGeom prst="rect">
            <a:avLst/>
          </a:prstGeom>
          <a:noFill/>
          <a:ln w="9525">
            <a:noFill/>
            <a:miter lim="800000"/>
            <a:headEnd/>
            <a:tailEnd/>
          </a:ln>
        </p:spPr>
      </p:pic>
      <p:sp>
        <p:nvSpPr>
          <p:cNvPr id="1030" name="Rectangle 3"/>
          <p:cNvSpPr>
            <a:spLocks noChangeArrowheads="1"/>
          </p:cNvSpPr>
          <p:nvPr/>
        </p:nvSpPr>
        <p:spPr bwMode="auto">
          <a:xfrm>
            <a:off x="457200" y="4038600"/>
            <a:ext cx="8534400" cy="1219200"/>
          </a:xfrm>
          <a:prstGeom prst="rect">
            <a:avLst/>
          </a:prstGeom>
          <a:noFill/>
          <a:ln w="9525">
            <a:noFill/>
            <a:miter lim="800000"/>
            <a:headEnd/>
            <a:tailEnd/>
          </a:ln>
        </p:spPr>
        <p:txBody>
          <a:bodyPr/>
          <a:lstStyle/>
          <a:p>
            <a:pPr marL="342900" indent="-342900" algn="ctr">
              <a:spcBef>
                <a:spcPct val="20000"/>
              </a:spcBef>
            </a:pPr>
            <a:r>
              <a:rPr lang="en-US" sz="4400" b="1" dirty="0" smtClean="0">
                <a:solidFill>
                  <a:schemeClr val="accent2"/>
                </a:solidFill>
              </a:rPr>
              <a:t>Diversity + Cross-Pollination </a:t>
            </a:r>
            <a:r>
              <a:rPr lang="en-US" sz="4400" b="1" dirty="0" smtClean="0">
                <a:solidFill>
                  <a:schemeClr val="accent2"/>
                </a:solidFill>
                <a:sym typeface="Wingdings" pitchFamily="2" charset="2"/>
              </a:rPr>
              <a:t></a:t>
            </a:r>
            <a:r>
              <a:rPr lang="en-US" sz="4400" b="1" dirty="0" smtClean="0">
                <a:solidFill>
                  <a:schemeClr val="accent2"/>
                </a:solidFill>
              </a:rPr>
              <a:t> Creativity (and Hope)</a:t>
            </a:r>
            <a:endParaRPr lang="en-US" sz="4400" b="1" dirty="0">
              <a:solidFill>
                <a:schemeClr val="accent2"/>
              </a:solidFill>
            </a:endParaRPr>
          </a:p>
        </p:txBody>
      </p:sp>
      <p:graphicFrame>
        <p:nvGraphicFramePr>
          <p:cNvPr id="1026" name="Object 4"/>
          <p:cNvGraphicFramePr>
            <a:graphicFrameLocks noChangeAspect="1"/>
          </p:cNvGraphicFramePr>
          <p:nvPr/>
        </p:nvGraphicFramePr>
        <p:xfrm>
          <a:off x="165100" y="2117725"/>
          <a:ext cx="1978025" cy="1971675"/>
        </p:xfrm>
        <a:graphic>
          <a:graphicData uri="http://schemas.openxmlformats.org/presentationml/2006/ole">
            <p:oleObj spid="_x0000_s1026" name="Photo Editor Photo" r:id="rId5" imgW="2742857" imgH="2734057" progId="">
              <p:embed/>
            </p:oleObj>
          </a:graphicData>
        </a:graphic>
      </p:graphicFrame>
      <p:pic>
        <p:nvPicPr>
          <p:cNvPr id="1031" name="Picture 5"/>
          <p:cNvPicPr>
            <a:picLocks noChangeAspect="1" noChangeArrowheads="1"/>
          </p:cNvPicPr>
          <p:nvPr/>
        </p:nvPicPr>
        <p:blipFill>
          <a:blip r:embed="rId6" cstate="print"/>
          <a:srcRect/>
          <a:stretch>
            <a:fillRect/>
          </a:stretch>
        </p:blipFill>
        <p:spPr bwMode="auto">
          <a:xfrm>
            <a:off x="1500188" y="1506538"/>
            <a:ext cx="1595437" cy="1597025"/>
          </a:xfrm>
          <a:prstGeom prst="rect">
            <a:avLst/>
          </a:prstGeom>
          <a:noFill/>
          <a:ln w="9525">
            <a:noFill/>
            <a:miter lim="800000"/>
            <a:headEnd/>
            <a:tailEnd/>
          </a:ln>
        </p:spPr>
      </p:pic>
      <p:pic>
        <p:nvPicPr>
          <p:cNvPr id="1032" name="Picture 6"/>
          <p:cNvPicPr>
            <a:picLocks noChangeAspect="1" noChangeArrowheads="1"/>
          </p:cNvPicPr>
          <p:nvPr/>
        </p:nvPicPr>
        <p:blipFill>
          <a:blip r:embed="rId7" cstate="print"/>
          <a:srcRect/>
          <a:stretch>
            <a:fillRect/>
          </a:stretch>
        </p:blipFill>
        <p:spPr bwMode="auto">
          <a:xfrm>
            <a:off x="2489200" y="1173163"/>
            <a:ext cx="1416050" cy="1416050"/>
          </a:xfrm>
          <a:prstGeom prst="rect">
            <a:avLst/>
          </a:prstGeom>
          <a:noFill/>
          <a:ln w="9525">
            <a:noFill/>
            <a:miter lim="800000"/>
            <a:headEnd/>
            <a:tailEnd/>
          </a:ln>
        </p:spPr>
      </p:pic>
      <p:sp>
        <p:nvSpPr>
          <p:cNvPr id="1033" name="Text Box 7"/>
          <p:cNvSpPr txBox="1">
            <a:spLocks noChangeArrowheads="1"/>
          </p:cNvSpPr>
          <p:nvPr/>
        </p:nvSpPr>
        <p:spPr bwMode="auto">
          <a:xfrm>
            <a:off x="2036280" y="5534561"/>
            <a:ext cx="5534015" cy="1323439"/>
          </a:xfrm>
          <a:prstGeom prst="rect">
            <a:avLst/>
          </a:prstGeom>
          <a:noFill/>
          <a:ln w="9525">
            <a:noFill/>
            <a:miter lim="800000"/>
            <a:headEnd/>
            <a:tailEnd/>
          </a:ln>
        </p:spPr>
        <p:txBody>
          <a:bodyPr wrap="none">
            <a:spAutoFit/>
          </a:bodyPr>
          <a:lstStyle/>
          <a:p>
            <a:pPr algn="ctr" eaLnBrk="0" hangingPunct="0"/>
            <a:r>
              <a:rPr lang="en-US" sz="2000" b="1" dirty="0">
                <a:solidFill>
                  <a:schemeClr val="accent2"/>
                </a:solidFill>
              </a:rPr>
              <a:t>Woody Turner</a:t>
            </a:r>
          </a:p>
          <a:p>
            <a:pPr algn="ctr" eaLnBrk="0" hangingPunct="0"/>
            <a:r>
              <a:rPr lang="en-US" sz="2000" b="1" dirty="0" smtClean="0">
                <a:solidFill>
                  <a:schemeClr val="accent2"/>
                </a:solidFill>
              </a:rPr>
              <a:t>Earth </a:t>
            </a:r>
            <a:r>
              <a:rPr lang="en-US" sz="2000" b="1" dirty="0">
                <a:solidFill>
                  <a:schemeClr val="accent2"/>
                </a:solidFill>
              </a:rPr>
              <a:t>Science </a:t>
            </a:r>
            <a:r>
              <a:rPr lang="en-US" sz="2000" b="1" dirty="0" smtClean="0">
                <a:solidFill>
                  <a:schemeClr val="accent2"/>
                </a:solidFill>
              </a:rPr>
              <a:t>Division, NASA Headquarters</a:t>
            </a:r>
          </a:p>
          <a:p>
            <a:pPr algn="ctr" eaLnBrk="0" hangingPunct="0"/>
            <a:endParaRPr lang="en-US" sz="2000" b="1" dirty="0" smtClean="0">
              <a:solidFill>
                <a:schemeClr val="accent2"/>
              </a:solidFill>
            </a:endParaRPr>
          </a:p>
          <a:p>
            <a:pPr algn="ctr" eaLnBrk="0" hangingPunct="0"/>
            <a:r>
              <a:rPr lang="en-US" sz="2000" b="1" dirty="0" smtClean="0">
                <a:solidFill>
                  <a:schemeClr val="accent2"/>
                </a:solidFill>
              </a:rPr>
              <a:t>April 25, 2012</a:t>
            </a:r>
            <a:endParaRPr lang="en-US" sz="2000" b="1" dirty="0">
              <a:solidFill>
                <a:schemeClr val="accent2"/>
              </a:solidFill>
            </a:endParaRPr>
          </a:p>
        </p:txBody>
      </p:sp>
      <p:graphicFrame>
        <p:nvGraphicFramePr>
          <p:cNvPr id="1027" name="Object 8"/>
          <p:cNvGraphicFramePr>
            <a:graphicFrameLocks noChangeAspect="1"/>
          </p:cNvGraphicFramePr>
          <p:nvPr/>
        </p:nvGraphicFramePr>
        <p:xfrm>
          <a:off x="3495675" y="901700"/>
          <a:ext cx="1454150" cy="1454150"/>
        </p:xfrm>
        <a:graphic>
          <a:graphicData uri="http://schemas.openxmlformats.org/presentationml/2006/ole">
            <p:oleObj spid="_x0000_s1027" name="Photo Editor Photo" r:id="rId8" imgW="4877481" imgH="4877481" progId="">
              <p:embed/>
            </p:oleObj>
          </a:graphicData>
        </a:graphic>
      </p:graphicFrame>
      <p:graphicFrame>
        <p:nvGraphicFramePr>
          <p:cNvPr id="1028" name="Object 9"/>
          <p:cNvGraphicFramePr>
            <a:graphicFrameLocks noChangeAspect="1"/>
          </p:cNvGraphicFramePr>
          <p:nvPr/>
        </p:nvGraphicFramePr>
        <p:xfrm>
          <a:off x="4560888" y="827088"/>
          <a:ext cx="1271587" cy="1247775"/>
        </p:xfrm>
        <a:graphic>
          <a:graphicData uri="http://schemas.openxmlformats.org/presentationml/2006/ole">
            <p:oleObj spid="_x0000_s1028" name="Photo Editor Photo" r:id="rId9" imgW="1561905" imgH="1533739" progId="">
              <p:embed/>
            </p:oleObj>
          </a:graphicData>
        </a:graphic>
      </p:graphicFrame>
      <p:pic>
        <p:nvPicPr>
          <p:cNvPr id="1034" name="Picture 10" descr="nasa_logo"/>
          <p:cNvPicPr>
            <a:picLocks noChangeAspect="1" noChangeArrowheads="1"/>
          </p:cNvPicPr>
          <p:nvPr/>
        </p:nvPicPr>
        <p:blipFill>
          <a:blip r:embed="rId10" cstate="print"/>
          <a:srcRect/>
          <a:stretch>
            <a:fillRect/>
          </a:stretch>
        </p:blipFill>
        <p:spPr bwMode="auto">
          <a:xfrm>
            <a:off x="0" y="0"/>
            <a:ext cx="1066800" cy="877888"/>
          </a:xfrm>
          <a:prstGeom prst="rect">
            <a:avLst/>
          </a:prstGeom>
          <a:noFill/>
          <a:ln w="9525">
            <a:noFill/>
            <a:miter lim="800000"/>
            <a:headEnd/>
            <a:tailEnd/>
          </a:ln>
        </p:spPr>
      </p:pic>
      <p:sp>
        <p:nvSpPr>
          <p:cNvPr id="1035" name="Text Box 11"/>
          <p:cNvSpPr txBox="1">
            <a:spLocks noChangeArrowheads="1"/>
          </p:cNvSpPr>
          <p:nvPr/>
        </p:nvSpPr>
        <p:spPr bwMode="auto">
          <a:xfrm>
            <a:off x="914400" y="54114"/>
            <a:ext cx="8077200" cy="677108"/>
          </a:xfrm>
          <a:prstGeom prst="rect">
            <a:avLst/>
          </a:prstGeom>
          <a:noFill/>
          <a:ln w="9525">
            <a:noFill/>
            <a:miter lim="800000"/>
            <a:headEnd/>
            <a:tailEnd/>
          </a:ln>
        </p:spPr>
        <p:txBody>
          <a:bodyPr wrap="square">
            <a:spAutoFit/>
          </a:bodyPr>
          <a:lstStyle/>
          <a:p>
            <a:pPr algn="ctr"/>
            <a:r>
              <a:rPr lang="en-US" sz="2000" b="1" dirty="0" smtClean="0">
                <a:solidFill>
                  <a:srgbClr val="008000"/>
                </a:solidFill>
              </a:rPr>
              <a:t>Biodiversity and Ecological Forecasting Team Meeting </a:t>
            </a:r>
          </a:p>
          <a:p>
            <a:pPr algn="ctr"/>
            <a:r>
              <a:rPr lang="en-US" b="1" dirty="0" smtClean="0">
                <a:solidFill>
                  <a:srgbClr val="008000"/>
                </a:solidFill>
              </a:rPr>
              <a:t>Westin Seattle, Seattle, WA</a:t>
            </a:r>
            <a:endParaRPr lang="en-US" b="1"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l="18750" t="11719" r="20000" b="72558"/>
          <a:stretch>
            <a:fillRect/>
          </a:stretch>
        </p:blipFill>
        <p:spPr bwMode="auto">
          <a:xfrm>
            <a:off x="0" y="0"/>
            <a:ext cx="9144000" cy="1752600"/>
          </a:xfrm>
          <a:prstGeom prst="rect">
            <a:avLst/>
          </a:prstGeom>
          <a:noFill/>
          <a:ln w="9525">
            <a:noFill/>
            <a:miter lim="800000"/>
            <a:headEnd/>
            <a:tailEnd/>
          </a:ln>
        </p:spPr>
      </p:pic>
      <p:sp>
        <p:nvSpPr>
          <p:cNvPr id="4" name="Content Placeholder 3"/>
          <p:cNvSpPr>
            <a:spLocks noGrp="1"/>
          </p:cNvSpPr>
          <p:nvPr>
            <p:ph idx="1"/>
          </p:nvPr>
        </p:nvSpPr>
        <p:spPr>
          <a:xfrm>
            <a:off x="152400" y="2057400"/>
            <a:ext cx="8686800" cy="4648199"/>
          </a:xfrm>
        </p:spPr>
        <p:txBody>
          <a:bodyPr/>
          <a:lstStyle/>
          <a:p>
            <a:r>
              <a:rPr lang="en-US" sz="2400" b="1" dirty="0" smtClean="0">
                <a:solidFill>
                  <a:schemeClr val="accent2"/>
                </a:solidFill>
              </a:rPr>
              <a:t>This Team Meeting is </a:t>
            </a:r>
            <a:r>
              <a:rPr lang="en-US" sz="2400" b="1" i="1" u="sng" dirty="0" smtClean="0">
                <a:solidFill>
                  <a:schemeClr val="accent2"/>
                </a:solidFill>
              </a:rPr>
              <a:t>our</a:t>
            </a:r>
            <a:r>
              <a:rPr lang="en-US" sz="2400" b="1" dirty="0" smtClean="0">
                <a:solidFill>
                  <a:schemeClr val="accent2"/>
                </a:solidFill>
              </a:rPr>
              <a:t> chance to be creative and innovative, to think and work at the margins of our fields with some of the brightest people in the business.</a:t>
            </a:r>
          </a:p>
          <a:p>
            <a:endParaRPr lang="en-US" sz="2400" b="1" dirty="0" smtClean="0">
              <a:solidFill>
                <a:schemeClr val="accent2"/>
              </a:solidFill>
            </a:endParaRPr>
          </a:p>
          <a:p>
            <a:r>
              <a:rPr lang="en-US" sz="2400" b="1" dirty="0" smtClean="0">
                <a:solidFill>
                  <a:schemeClr val="accent2"/>
                </a:solidFill>
              </a:rPr>
              <a:t>Ultimately, a diversity of disciplines and experience will be key to saving the diversity of life on Earth—in which lies the hope for the future of our global species.</a:t>
            </a:r>
          </a:p>
          <a:p>
            <a:endParaRPr lang="en-US" sz="2400" b="1" dirty="0" smtClean="0">
              <a:solidFill>
                <a:schemeClr val="accent2"/>
              </a:solidFill>
            </a:endParaRPr>
          </a:p>
          <a:p>
            <a:r>
              <a:rPr lang="en-US" sz="2400" b="1" dirty="0" smtClean="0">
                <a:solidFill>
                  <a:schemeClr val="accent2"/>
                </a:solidFill>
              </a:rPr>
              <a:t>Biodiversity—the evolving variety of Creation—holds the secrets of survival for humanity in the 21</a:t>
            </a:r>
            <a:r>
              <a:rPr lang="en-US" sz="2400" b="1" baseline="30000" dirty="0" smtClean="0">
                <a:solidFill>
                  <a:schemeClr val="accent2"/>
                </a:solidFill>
              </a:rPr>
              <a:t>st</a:t>
            </a:r>
            <a:r>
              <a:rPr lang="en-US" sz="2400" b="1" dirty="0" smtClean="0">
                <a:solidFill>
                  <a:schemeClr val="accent2"/>
                </a:solidFill>
              </a:rPr>
              <a:t> Century.</a:t>
            </a:r>
          </a:p>
          <a:p>
            <a:endParaRPr lang="en-US" sz="2400" b="1"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goldminemag.com/wp-content/uploads/2011/02/patton.jpg"/>
          <p:cNvPicPr>
            <a:picLocks noChangeAspect="1" noChangeArrowheads="1"/>
          </p:cNvPicPr>
          <p:nvPr/>
        </p:nvPicPr>
        <p:blipFill>
          <a:blip r:embed="rId3" cstate="print"/>
          <a:srcRect/>
          <a:stretch>
            <a:fillRect/>
          </a:stretch>
        </p:blipFill>
        <p:spPr bwMode="auto">
          <a:xfrm>
            <a:off x="609600" y="1143000"/>
            <a:ext cx="2857500" cy="4419600"/>
          </a:xfrm>
          <a:prstGeom prst="rect">
            <a:avLst/>
          </a:prstGeom>
          <a:noFill/>
        </p:spPr>
      </p:pic>
      <p:sp>
        <p:nvSpPr>
          <p:cNvPr id="3" name="TextBox 2"/>
          <p:cNvSpPr txBox="1"/>
          <p:nvPr/>
        </p:nvSpPr>
        <p:spPr>
          <a:xfrm>
            <a:off x="533400" y="5638800"/>
            <a:ext cx="3050835" cy="615553"/>
          </a:xfrm>
          <a:prstGeom prst="rect">
            <a:avLst/>
          </a:prstGeom>
          <a:noFill/>
        </p:spPr>
        <p:txBody>
          <a:bodyPr wrap="none" rtlCol="0">
            <a:spAutoFit/>
          </a:bodyPr>
          <a:lstStyle/>
          <a:p>
            <a:pPr algn="ctr"/>
            <a:r>
              <a:rPr lang="en-US" sz="1400" b="1" dirty="0" smtClean="0"/>
              <a:t>Charlie Patton – Delta Bluesman</a:t>
            </a:r>
          </a:p>
          <a:p>
            <a:pPr algn="ctr"/>
            <a:r>
              <a:rPr lang="en-US" sz="1000" dirty="0" smtClean="0"/>
              <a:t>(source: http://www.goldminemag.com/wp-content/</a:t>
            </a:r>
          </a:p>
          <a:p>
            <a:r>
              <a:rPr lang="en-US" sz="1000" dirty="0" smtClean="0"/>
              <a:t>uploads/2011/02/patton.jpg)</a:t>
            </a:r>
            <a:endParaRPr lang="en-US" sz="1000" dirty="0"/>
          </a:p>
        </p:txBody>
      </p:sp>
      <p:pic>
        <p:nvPicPr>
          <p:cNvPr id="15366" name="Picture 6" descr="http://www.carterfamilyfold.org/Graphics/family.jpg"/>
          <p:cNvPicPr>
            <a:picLocks noChangeAspect="1" noChangeArrowheads="1"/>
          </p:cNvPicPr>
          <p:nvPr/>
        </p:nvPicPr>
        <p:blipFill>
          <a:blip r:embed="rId4" cstate="print"/>
          <a:srcRect/>
          <a:stretch>
            <a:fillRect/>
          </a:stretch>
        </p:blipFill>
        <p:spPr bwMode="auto">
          <a:xfrm>
            <a:off x="3810000" y="1314450"/>
            <a:ext cx="4762500" cy="4095750"/>
          </a:xfrm>
          <a:prstGeom prst="rect">
            <a:avLst/>
          </a:prstGeom>
          <a:noFill/>
        </p:spPr>
      </p:pic>
      <p:sp>
        <p:nvSpPr>
          <p:cNvPr id="6" name="TextBox 5"/>
          <p:cNvSpPr txBox="1"/>
          <p:nvPr/>
        </p:nvSpPr>
        <p:spPr>
          <a:xfrm>
            <a:off x="3754257" y="5638800"/>
            <a:ext cx="5008743" cy="738664"/>
          </a:xfrm>
          <a:prstGeom prst="rect">
            <a:avLst/>
          </a:prstGeom>
          <a:noFill/>
        </p:spPr>
        <p:txBody>
          <a:bodyPr wrap="none" rtlCol="0">
            <a:spAutoFit/>
          </a:bodyPr>
          <a:lstStyle/>
          <a:p>
            <a:r>
              <a:rPr lang="en-US" sz="1400" b="1" dirty="0" smtClean="0"/>
              <a:t>The Carter Family (Maybelle, A.P., Sara) – Folk Musicians</a:t>
            </a:r>
          </a:p>
          <a:p>
            <a:pPr algn="ctr"/>
            <a:r>
              <a:rPr lang="en-US" sz="1000" dirty="0" smtClean="0"/>
              <a:t>(Source:</a:t>
            </a:r>
            <a:r>
              <a:rPr lang="en-US" sz="1400" b="1" dirty="0" smtClean="0"/>
              <a:t> </a:t>
            </a:r>
            <a:r>
              <a:rPr lang="en-US" sz="1000" dirty="0" smtClean="0"/>
              <a:t>http://www.carterfamilyfold.org/Graphics/family.jpg)</a:t>
            </a:r>
          </a:p>
          <a:p>
            <a:endParaRPr lang="en-US" sz="1400" b="1" dirty="0"/>
          </a:p>
        </p:txBody>
      </p:sp>
      <p:sp>
        <p:nvSpPr>
          <p:cNvPr id="7" name="TextBox 6"/>
          <p:cNvSpPr txBox="1"/>
          <p:nvPr/>
        </p:nvSpPr>
        <p:spPr>
          <a:xfrm>
            <a:off x="762000" y="228600"/>
            <a:ext cx="7639912" cy="646331"/>
          </a:xfrm>
          <a:prstGeom prst="rect">
            <a:avLst/>
          </a:prstGeom>
          <a:noFill/>
        </p:spPr>
        <p:txBody>
          <a:bodyPr wrap="none" rtlCol="0">
            <a:spAutoFit/>
          </a:bodyPr>
          <a:lstStyle/>
          <a:p>
            <a:r>
              <a:rPr lang="en-US" sz="3600" b="1" dirty="0" smtClean="0">
                <a:solidFill>
                  <a:schemeClr val="accent2"/>
                </a:solidFill>
              </a:rPr>
              <a:t>From Roots Music to World Music</a:t>
            </a:r>
            <a:endParaRPr lang="en-US" sz="3600" b="1" dirty="0">
              <a:solidFill>
                <a:schemeClr val="accent2"/>
              </a:solidFill>
            </a:endParaRPr>
          </a:p>
        </p:txBody>
      </p:sp>
      <p:pic>
        <p:nvPicPr>
          <p:cNvPr id="15368" name="Picture 8" descr="http://lcweb2.loc.gov/service/pnp/highsm/08700/08721r.jpg"/>
          <p:cNvPicPr>
            <a:picLocks noChangeAspect="1" noChangeArrowheads="1"/>
          </p:cNvPicPr>
          <p:nvPr/>
        </p:nvPicPr>
        <p:blipFill>
          <a:blip r:embed="rId5" cstate="print"/>
          <a:srcRect/>
          <a:stretch>
            <a:fillRect/>
          </a:stretch>
        </p:blipFill>
        <p:spPr bwMode="auto">
          <a:xfrm>
            <a:off x="594610" y="1371600"/>
            <a:ext cx="8015990" cy="3820120"/>
          </a:xfrm>
          <a:prstGeom prst="rect">
            <a:avLst/>
          </a:prstGeom>
          <a:noFill/>
        </p:spPr>
      </p:pic>
      <p:sp>
        <p:nvSpPr>
          <p:cNvPr id="9" name="Rectangle 8"/>
          <p:cNvSpPr/>
          <p:nvPr/>
        </p:nvSpPr>
        <p:spPr>
          <a:xfrm>
            <a:off x="914400" y="1676400"/>
            <a:ext cx="7543800" cy="338554"/>
          </a:xfrm>
          <a:prstGeom prst="rect">
            <a:avLst/>
          </a:prstGeom>
        </p:spPr>
        <p:txBody>
          <a:bodyPr wrap="square">
            <a:spAutoFit/>
          </a:bodyPr>
          <a:lstStyle/>
          <a:p>
            <a:pPr algn="ctr"/>
            <a:r>
              <a:rPr lang="en-US" sz="1600" b="1" dirty="0" smtClean="0"/>
              <a:t>FAME Recording Studios in Muscle Shoals, AL by Carol M. Highsmith</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additive="base">
                                        <p:cTn id="7" dur="500" fill="hold"/>
                                        <p:tgtEl>
                                          <p:spTgt spid="15368"/>
                                        </p:tgtEl>
                                        <p:attrNameLst>
                                          <p:attrName>ppt_x</p:attrName>
                                        </p:attrNameLst>
                                      </p:cBhvr>
                                      <p:tavLst>
                                        <p:tav tm="0">
                                          <p:val>
                                            <p:strVal val="0-#ppt_w/2"/>
                                          </p:val>
                                        </p:tav>
                                        <p:tav tm="100000">
                                          <p:val>
                                            <p:strVal val="#ppt_x"/>
                                          </p:val>
                                        </p:tav>
                                      </p:tavLst>
                                    </p:anim>
                                    <p:anim calcmode="lin" valueType="num">
                                      <p:cBhvr additive="base">
                                        <p:cTn id="8" dur="500" fill="hold"/>
                                        <p:tgtEl>
                                          <p:spTgt spid="1536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srcRect l="5769" t="28846" r="4395" b="13462"/>
          <a:stretch>
            <a:fillRect/>
          </a:stretch>
        </p:blipFill>
        <p:spPr bwMode="auto">
          <a:xfrm>
            <a:off x="381000" y="1676400"/>
            <a:ext cx="8454118" cy="4343400"/>
          </a:xfrm>
          <a:prstGeom prst="rect">
            <a:avLst/>
          </a:prstGeom>
          <a:noFill/>
          <a:ln w="9525">
            <a:noFill/>
            <a:miter lim="800000"/>
            <a:headEnd/>
            <a:tailEnd/>
          </a:ln>
        </p:spPr>
      </p:pic>
      <p:sp>
        <p:nvSpPr>
          <p:cNvPr id="4" name="TextBox 3"/>
          <p:cNvSpPr txBox="1"/>
          <p:nvPr/>
        </p:nvSpPr>
        <p:spPr>
          <a:xfrm>
            <a:off x="304800" y="112693"/>
            <a:ext cx="8388835" cy="954107"/>
          </a:xfrm>
          <a:prstGeom prst="rect">
            <a:avLst/>
          </a:prstGeom>
          <a:noFill/>
        </p:spPr>
        <p:txBody>
          <a:bodyPr wrap="none" rtlCol="0">
            <a:spAutoFit/>
          </a:bodyPr>
          <a:lstStyle/>
          <a:p>
            <a:pPr algn="ctr"/>
            <a:r>
              <a:rPr lang="en-US" sz="2800" b="1" i="1" dirty="0" smtClean="0">
                <a:solidFill>
                  <a:schemeClr val="accent2"/>
                </a:solidFill>
              </a:rPr>
              <a:t>Homo sapiens</a:t>
            </a:r>
            <a:r>
              <a:rPr lang="en-US" sz="2800" b="1" dirty="0" smtClean="0">
                <a:solidFill>
                  <a:schemeClr val="accent2"/>
                </a:solidFill>
              </a:rPr>
              <a:t>: a Global Species, </a:t>
            </a:r>
          </a:p>
          <a:p>
            <a:pPr algn="ctr"/>
            <a:r>
              <a:rPr lang="en-US" sz="2800" b="1" dirty="0" smtClean="0">
                <a:solidFill>
                  <a:schemeClr val="accent2"/>
                </a:solidFill>
              </a:rPr>
              <a:t>with a Long History Of Global Ecological Impact</a:t>
            </a:r>
            <a:endParaRPr lang="en-US" sz="2800" b="1" dirty="0">
              <a:solidFill>
                <a:schemeClr val="accent2"/>
              </a:solidFill>
            </a:endParaRPr>
          </a:p>
        </p:txBody>
      </p:sp>
      <p:pic>
        <p:nvPicPr>
          <p:cNvPr id="15362" name="Picture 2" descr="http://thegreatstory.org/images/paul-martin-sloth.jpg"/>
          <p:cNvPicPr>
            <a:picLocks noChangeAspect="1" noChangeArrowheads="1"/>
          </p:cNvPicPr>
          <p:nvPr/>
        </p:nvPicPr>
        <p:blipFill>
          <a:blip r:embed="rId4" cstate="print"/>
          <a:srcRect/>
          <a:stretch>
            <a:fillRect/>
          </a:stretch>
        </p:blipFill>
        <p:spPr bwMode="auto">
          <a:xfrm>
            <a:off x="533400" y="1219200"/>
            <a:ext cx="3657601" cy="4917635"/>
          </a:xfrm>
          <a:prstGeom prst="rect">
            <a:avLst/>
          </a:prstGeom>
          <a:noFill/>
        </p:spPr>
      </p:pic>
      <p:sp>
        <p:nvSpPr>
          <p:cNvPr id="5" name="TextBox 4"/>
          <p:cNvSpPr txBox="1"/>
          <p:nvPr/>
        </p:nvSpPr>
        <p:spPr>
          <a:xfrm>
            <a:off x="533400" y="6096001"/>
            <a:ext cx="3657600" cy="762000"/>
          </a:xfrm>
          <a:prstGeom prst="rect">
            <a:avLst/>
          </a:prstGeom>
          <a:solidFill>
            <a:schemeClr val="bg1"/>
          </a:solidFill>
        </p:spPr>
        <p:txBody>
          <a:bodyPr wrap="square" rtlCol="0">
            <a:spAutoFit/>
          </a:bodyPr>
          <a:lstStyle/>
          <a:p>
            <a:pPr algn="ctr"/>
            <a:r>
              <a:rPr lang="en-US" sz="2400" b="1" dirty="0" smtClean="0"/>
              <a:t>Paul S. Martin</a:t>
            </a:r>
          </a:p>
          <a:p>
            <a:pPr algn="ctr"/>
            <a:r>
              <a:rPr lang="en-US" sz="1000" b="1" dirty="0" smtClean="0"/>
              <a:t>(source: http://thegreatstory.org/images/paul-martin-sloth.jpg)</a:t>
            </a:r>
            <a:endParaRPr lang="en-US" sz="1000" b="1" dirty="0"/>
          </a:p>
        </p:txBody>
      </p:sp>
      <p:pic>
        <p:nvPicPr>
          <p:cNvPr id="15366" name="Picture 6" descr="http://calitreview.com/images/int_flannery.jpg"/>
          <p:cNvPicPr>
            <a:picLocks noChangeAspect="1" noChangeArrowheads="1"/>
          </p:cNvPicPr>
          <p:nvPr/>
        </p:nvPicPr>
        <p:blipFill>
          <a:blip r:embed="rId5" cstate="print"/>
          <a:srcRect/>
          <a:stretch>
            <a:fillRect/>
          </a:stretch>
        </p:blipFill>
        <p:spPr bwMode="auto">
          <a:xfrm>
            <a:off x="4876800" y="1219200"/>
            <a:ext cx="3661337" cy="4876800"/>
          </a:xfrm>
          <a:prstGeom prst="rect">
            <a:avLst/>
          </a:prstGeom>
          <a:noFill/>
        </p:spPr>
      </p:pic>
      <p:sp>
        <p:nvSpPr>
          <p:cNvPr id="8" name="TextBox 7"/>
          <p:cNvSpPr txBox="1"/>
          <p:nvPr/>
        </p:nvSpPr>
        <p:spPr>
          <a:xfrm>
            <a:off x="4876800" y="6096000"/>
            <a:ext cx="3657600" cy="615553"/>
          </a:xfrm>
          <a:prstGeom prst="rect">
            <a:avLst/>
          </a:prstGeom>
          <a:solidFill>
            <a:schemeClr val="bg1"/>
          </a:solidFill>
        </p:spPr>
        <p:txBody>
          <a:bodyPr wrap="square" rtlCol="0">
            <a:spAutoFit/>
          </a:bodyPr>
          <a:lstStyle/>
          <a:p>
            <a:pPr algn="ctr"/>
            <a:r>
              <a:rPr lang="en-US" sz="2400" b="1" dirty="0" smtClean="0"/>
              <a:t>Tim Flannery</a:t>
            </a:r>
          </a:p>
          <a:p>
            <a:pPr algn="ctr"/>
            <a:r>
              <a:rPr lang="en-US" sz="1000" b="1" dirty="0" smtClean="0"/>
              <a:t>(source: http://calitreview.com/images/int_flannery.jpg)</a:t>
            </a:r>
            <a:endParaRPr lang="en-US" sz="1000" b="1" dirty="0"/>
          </a:p>
        </p:txBody>
      </p:sp>
      <p:pic>
        <p:nvPicPr>
          <p:cNvPr id="15368" name="Picture 8" descr="http://www.emmamarris.com/wp-content/uploads/2011/03/cover1.jpg"/>
          <p:cNvPicPr>
            <a:picLocks noChangeAspect="1" noChangeArrowheads="1"/>
          </p:cNvPicPr>
          <p:nvPr/>
        </p:nvPicPr>
        <p:blipFill>
          <a:blip r:embed="rId6" cstate="print"/>
          <a:srcRect/>
          <a:stretch>
            <a:fillRect/>
          </a:stretch>
        </p:blipFill>
        <p:spPr bwMode="auto">
          <a:xfrm>
            <a:off x="2971800" y="1082676"/>
            <a:ext cx="3352800" cy="50947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additive="base">
                                        <p:cTn id="15" dur="500" fill="hold"/>
                                        <p:tgtEl>
                                          <p:spTgt spid="15366"/>
                                        </p:tgtEl>
                                        <p:attrNameLst>
                                          <p:attrName>ppt_x</p:attrName>
                                        </p:attrNameLst>
                                      </p:cBhvr>
                                      <p:tavLst>
                                        <p:tav tm="0">
                                          <p:val>
                                            <p:strVal val="0-#ppt_w/2"/>
                                          </p:val>
                                        </p:tav>
                                        <p:tav tm="100000">
                                          <p:val>
                                            <p:strVal val="#ppt_x"/>
                                          </p:val>
                                        </p:tav>
                                      </p:tavLst>
                                    </p:anim>
                                    <p:anim calcmode="lin" valueType="num">
                                      <p:cBhvr additive="base">
                                        <p:cTn id="16" dur="500" fill="hold"/>
                                        <p:tgtEl>
                                          <p:spTgt spid="153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368"/>
                                        </p:tgtEl>
                                        <p:attrNameLst>
                                          <p:attrName>style.visibility</p:attrName>
                                        </p:attrNameLst>
                                      </p:cBhvr>
                                      <p:to>
                                        <p:strVal val="visible"/>
                                      </p:to>
                                    </p:set>
                                    <p:animEffect transition="in" filter="checkerboard(across)">
                                      <p:cBhvr>
                                        <p:cTn id="25"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nasa.gov/images/content/618482main_earth1600_800-600.jpg"/>
          <p:cNvPicPr>
            <a:picLocks noChangeAspect="1" noChangeArrowheads="1"/>
          </p:cNvPicPr>
          <p:nvPr/>
        </p:nvPicPr>
        <p:blipFill>
          <a:blip r:embed="rId2" cstate="print"/>
          <a:srcRect/>
          <a:stretch>
            <a:fillRect/>
          </a:stretch>
        </p:blipFill>
        <p:spPr bwMode="auto">
          <a:xfrm>
            <a:off x="863600" y="990600"/>
            <a:ext cx="7518400" cy="5638800"/>
          </a:xfrm>
          <a:prstGeom prst="rect">
            <a:avLst/>
          </a:prstGeom>
          <a:noFill/>
        </p:spPr>
      </p:pic>
      <p:sp>
        <p:nvSpPr>
          <p:cNvPr id="3" name="TextBox 2"/>
          <p:cNvSpPr txBox="1"/>
          <p:nvPr/>
        </p:nvSpPr>
        <p:spPr>
          <a:xfrm>
            <a:off x="248271" y="101025"/>
            <a:ext cx="8438529" cy="584775"/>
          </a:xfrm>
          <a:prstGeom prst="rect">
            <a:avLst/>
          </a:prstGeom>
          <a:noFill/>
        </p:spPr>
        <p:txBody>
          <a:bodyPr wrap="none" rtlCol="0">
            <a:spAutoFit/>
          </a:bodyPr>
          <a:lstStyle/>
          <a:p>
            <a:r>
              <a:rPr lang="en-US" sz="3200" b="1" dirty="0" smtClean="0">
                <a:solidFill>
                  <a:schemeClr val="accent2"/>
                </a:solidFill>
              </a:rPr>
              <a:t>Needed: Global Tools for Global Managers</a:t>
            </a:r>
            <a:endParaRPr lang="en-US" sz="3200" b="1" dirty="0">
              <a:solidFill>
                <a:schemeClr val="accent2"/>
              </a:solidFill>
            </a:endParaRPr>
          </a:p>
        </p:txBody>
      </p:sp>
      <p:sp>
        <p:nvSpPr>
          <p:cNvPr id="4" name="TextBox 3"/>
          <p:cNvSpPr txBox="1"/>
          <p:nvPr/>
        </p:nvSpPr>
        <p:spPr>
          <a:xfrm>
            <a:off x="4087504" y="6608297"/>
            <a:ext cx="6629400" cy="276999"/>
          </a:xfrm>
          <a:prstGeom prst="rect">
            <a:avLst/>
          </a:prstGeom>
          <a:noFill/>
        </p:spPr>
        <p:txBody>
          <a:bodyPr wrap="square" rtlCol="0">
            <a:spAutoFit/>
          </a:bodyPr>
          <a:lstStyle/>
          <a:p>
            <a:r>
              <a:rPr lang="en-US" sz="1200" dirty="0" smtClean="0"/>
              <a:t>(</a:t>
            </a:r>
            <a:r>
              <a:rPr lang="en-US" sz="1200" dirty="0" err="1" smtClean="0"/>
              <a:t>credit:</a:t>
            </a:r>
            <a:r>
              <a:rPr lang="en-US" sz="1200" i="1" dirty="0" err="1" smtClean="0"/>
              <a:t>NASA</a:t>
            </a:r>
            <a:r>
              <a:rPr lang="en-US" sz="1200" i="1" dirty="0" smtClean="0"/>
              <a:t>/NOAA/GSFC/</a:t>
            </a:r>
            <a:r>
              <a:rPr lang="en-US" sz="1200" i="1" dirty="0" err="1" smtClean="0"/>
              <a:t>Suomi</a:t>
            </a:r>
            <a:r>
              <a:rPr lang="en-US" sz="1200" i="1" dirty="0" smtClean="0"/>
              <a:t> NPP/VIIRS/Norman </a:t>
            </a:r>
            <a:r>
              <a:rPr lang="en-US" sz="1200" i="1" dirty="0" err="1" smtClean="0"/>
              <a:t>Kuring</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First GOES-8 Visible Image, SSEC/UW-Madison">
            <a:hlinkClick r:id="rId3"/>
          </p:cNvPr>
          <p:cNvPicPr>
            <a:picLocks noChangeAspect="1" noChangeArrowheads="1"/>
          </p:cNvPicPr>
          <p:nvPr/>
        </p:nvPicPr>
        <p:blipFill>
          <a:blip r:embed="rId4" cstate="print"/>
          <a:srcRect/>
          <a:stretch>
            <a:fillRect/>
          </a:stretch>
        </p:blipFill>
        <p:spPr bwMode="auto">
          <a:xfrm>
            <a:off x="0" y="0"/>
            <a:ext cx="3733800" cy="3733800"/>
          </a:xfrm>
          <a:prstGeom prst="rect">
            <a:avLst/>
          </a:prstGeom>
          <a:noFill/>
        </p:spPr>
      </p:pic>
      <p:pic>
        <p:nvPicPr>
          <p:cNvPr id="84996" name="Picture 4"/>
          <p:cNvPicPr>
            <a:picLocks noChangeAspect="1" noChangeArrowheads="1"/>
          </p:cNvPicPr>
          <p:nvPr/>
        </p:nvPicPr>
        <p:blipFill>
          <a:blip r:embed="rId5" cstate="print"/>
          <a:srcRect l="19531" t="6250" r="1563" b="13281"/>
          <a:stretch>
            <a:fillRect/>
          </a:stretch>
        </p:blipFill>
        <p:spPr bwMode="auto">
          <a:xfrm>
            <a:off x="4572000" y="0"/>
            <a:ext cx="4572000" cy="3497974"/>
          </a:xfrm>
          <a:prstGeom prst="rect">
            <a:avLst/>
          </a:prstGeom>
          <a:noFill/>
          <a:ln w="9525">
            <a:noFill/>
            <a:miter lim="800000"/>
            <a:headEnd/>
            <a:tailEnd/>
          </a:ln>
          <a:effectLst/>
        </p:spPr>
      </p:pic>
      <p:pic>
        <p:nvPicPr>
          <p:cNvPr id="84997" name="Picture 5" descr="sn_modis"/>
          <p:cNvPicPr>
            <a:picLocks noChangeAspect="1" noChangeArrowheads="1"/>
          </p:cNvPicPr>
          <p:nvPr/>
        </p:nvPicPr>
        <p:blipFill>
          <a:blip r:embed="rId6" cstate="print"/>
          <a:srcRect/>
          <a:stretch>
            <a:fillRect/>
          </a:stretch>
        </p:blipFill>
        <p:spPr bwMode="auto">
          <a:xfrm>
            <a:off x="2819400" y="0"/>
            <a:ext cx="3227388" cy="4664075"/>
          </a:xfrm>
          <a:prstGeom prst="rect">
            <a:avLst/>
          </a:prstGeom>
          <a:noFill/>
        </p:spPr>
      </p:pic>
      <p:sp>
        <p:nvSpPr>
          <p:cNvPr id="85003" name="Text Box 11"/>
          <p:cNvSpPr txBox="1">
            <a:spLocks noChangeArrowheads="1"/>
          </p:cNvSpPr>
          <p:nvPr/>
        </p:nvSpPr>
        <p:spPr bwMode="auto">
          <a:xfrm>
            <a:off x="2498725" y="5446713"/>
            <a:ext cx="184150" cy="366712"/>
          </a:xfrm>
          <a:prstGeom prst="rect">
            <a:avLst/>
          </a:prstGeom>
          <a:noFill/>
          <a:ln w="9525">
            <a:noFill/>
            <a:miter lim="800000"/>
            <a:headEnd/>
            <a:tailEnd/>
          </a:ln>
          <a:effectLst/>
        </p:spPr>
        <p:txBody>
          <a:bodyPr wrap="none">
            <a:spAutoFit/>
          </a:bodyPr>
          <a:lstStyle/>
          <a:p>
            <a:endParaRPr lang="en-US" sz="1800" dirty="0"/>
          </a:p>
        </p:txBody>
      </p:sp>
      <p:pic>
        <p:nvPicPr>
          <p:cNvPr id="85006" name="Picture 14" descr="Image:Chaparral California.jpg"/>
          <p:cNvPicPr>
            <a:picLocks noChangeAspect="1" noChangeArrowheads="1"/>
          </p:cNvPicPr>
          <p:nvPr/>
        </p:nvPicPr>
        <p:blipFill>
          <a:blip r:embed="rId7" cstate="print"/>
          <a:srcRect/>
          <a:stretch>
            <a:fillRect/>
          </a:stretch>
        </p:blipFill>
        <p:spPr bwMode="auto">
          <a:xfrm>
            <a:off x="0" y="3733800"/>
            <a:ext cx="4165600" cy="3124200"/>
          </a:xfrm>
          <a:prstGeom prst="rect">
            <a:avLst/>
          </a:prstGeom>
          <a:noFill/>
        </p:spPr>
      </p:pic>
      <p:pic>
        <p:nvPicPr>
          <p:cNvPr id="85008" name="Picture 16" descr="Image:Black bear large.jpg"/>
          <p:cNvPicPr>
            <a:picLocks noChangeAspect="1" noChangeArrowheads="1"/>
          </p:cNvPicPr>
          <p:nvPr/>
        </p:nvPicPr>
        <p:blipFill>
          <a:blip r:embed="rId8" cstate="print"/>
          <a:srcRect/>
          <a:stretch>
            <a:fillRect/>
          </a:stretch>
        </p:blipFill>
        <p:spPr bwMode="auto">
          <a:xfrm>
            <a:off x="3505200" y="3573016"/>
            <a:ext cx="2070100" cy="3284984"/>
          </a:xfrm>
          <a:prstGeom prst="rect">
            <a:avLst/>
          </a:prstGeom>
          <a:noFill/>
        </p:spPr>
      </p:pic>
      <p:pic>
        <p:nvPicPr>
          <p:cNvPr id="85009" name="Picture 17" descr="Pylori-Genome"/>
          <p:cNvPicPr>
            <a:picLocks noChangeAspect="1" noChangeArrowheads="1"/>
          </p:cNvPicPr>
          <p:nvPr/>
        </p:nvPicPr>
        <p:blipFill>
          <a:blip r:embed="rId9" cstate="print"/>
          <a:srcRect/>
          <a:stretch>
            <a:fillRect/>
          </a:stretch>
        </p:blipFill>
        <p:spPr bwMode="auto">
          <a:xfrm>
            <a:off x="5521780" y="3581401"/>
            <a:ext cx="3622220" cy="3276600"/>
          </a:xfrm>
          <a:prstGeom prst="rect">
            <a:avLst/>
          </a:prstGeom>
          <a:noFill/>
        </p:spPr>
      </p:pic>
      <p:sp>
        <p:nvSpPr>
          <p:cNvPr id="85010" name="Text Box 18"/>
          <p:cNvSpPr txBox="1">
            <a:spLocks noChangeArrowheads="1"/>
          </p:cNvSpPr>
          <p:nvPr/>
        </p:nvSpPr>
        <p:spPr bwMode="auto">
          <a:xfrm>
            <a:off x="5535304" y="6400800"/>
            <a:ext cx="3657600" cy="461665"/>
          </a:xfrm>
          <a:prstGeom prst="rect">
            <a:avLst/>
          </a:prstGeom>
          <a:solidFill>
            <a:schemeClr val="bg1"/>
          </a:solidFill>
          <a:ln w="9525">
            <a:noFill/>
            <a:miter lim="800000"/>
            <a:headEnd/>
            <a:tailEnd/>
          </a:ln>
          <a:effectLst/>
        </p:spPr>
        <p:txBody>
          <a:bodyPr wrap="square">
            <a:spAutoFit/>
          </a:bodyPr>
          <a:lstStyle/>
          <a:p>
            <a:r>
              <a:rPr lang="en-US" sz="800" b="0" i="1" dirty="0"/>
              <a:t>Helicobacterium pylorii</a:t>
            </a:r>
            <a:r>
              <a:rPr lang="en-US" sz="800" b="0" dirty="0"/>
              <a:t> Genome from</a:t>
            </a:r>
            <a:r>
              <a:rPr lang="en-US" sz="800" b="0" dirty="0" smtClean="0"/>
              <a:t>: http</a:t>
            </a:r>
            <a:r>
              <a:rPr lang="en-US" sz="800" b="0" dirty="0"/>
              <a:t>://biocrs.biomed.brown.edu/Books/Chapters/Ch%2038/Pylori-Genome.gif</a:t>
            </a:r>
          </a:p>
        </p:txBody>
      </p:sp>
      <p:sp>
        <p:nvSpPr>
          <p:cNvPr id="85011" name="Text Box 19"/>
          <p:cNvSpPr txBox="1">
            <a:spLocks noChangeArrowheads="1"/>
          </p:cNvSpPr>
          <p:nvPr/>
        </p:nvSpPr>
        <p:spPr bwMode="auto">
          <a:xfrm>
            <a:off x="0" y="6629400"/>
            <a:ext cx="1250950" cy="228600"/>
          </a:xfrm>
          <a:prstGeom prst="rect">
            <a:avLst/>
          </a:prstGeom>
          <a:noFill/>
          <a:ln w="9525">
            <a:noFill/>
            <a:miter lim="800000"/>
            <a:headEnd/>
            <a:tailEnd/>
          </a:ln>
          <a:effectLst/>
        </p:spPr>
        <p:txBody>
          <a:bodyPr wrap="none">
            <a:spAutoFit/>
          </a:bodyPr>
          <a:lstStyle/>
          <a:p>
            <a:r>
              <a:rPr lang="en-US" sz="900" dirty="0">
                <a:solidFill>
                  <a:srgbClr val="0000FF"/>
                </a:solidFill>
              </a:rPr>
              <a:t>(Source: Wikipedia)</a:t>
            </a:r>
          </a:p>
        </p:txBody>
      </p:sp>
      <p:sp>
        <p:nvSpPr>
          <p:cNvPr id="85012" name="Text Box 20"/>
          <p:cNvSpPr txBox="1">
            <a:spLocks noChangeArrowheads="1"/>
          </p:cNvSpPr>
          <p:nvPr/>
        </p:nvSpPr>
        <p:spPr bwMode="auto">
          <a:xfrm>
            <a:off x="3032125" y="6396038"/>
            <a:ext cx="184150" cy="228600"/>
          </a:xfrm>
          <a:prstGeom prst="rect">
            <a:avLst/>
          </a:prstGeom>
          <a:noFill/>
          <a:ln w="9525">
            <a:noFill/>
            <a:miter lim="800000"/>
            <a:headEnd/>
            <a:tailEnd/>
          </a:ln>
          <a:effectLst/>
        </p:spPr>
        <p:txBody>
          <a:bodyPr wrap="none">
            <a:spAutoFit/>
          </a:bodyPr>
          <a:lstStyle/>
          <a:p>
            <a:endParaRPr lang="en-US" sz="900" dirty="0"/>
          </a:p>
        </p:txBody>
      </p:sp>
      <p:sp>
        <p:nvSpPr>
          <p:cNvPr id="85013" name="Text Box 21"/>
          <p:cNvSpPr txBox="1">
            <a:spLocks noChangeArrowheads="1"/>
          </p:cNvSpPr>
          <p:nvPr/>
        </p:nvSpPr>
        <p:spPr bwMode="auto">
          <a:xfrm>
            <a:off x="3477904" y="6651008"/>
            <a:ext cx="1250950" cy="228600"/>
          </a:xfrm>
          <a:prstGeom prst="rect">
            <a:avLst/>
          </a:prstGeom>
          <a:noFill/>
          <a:ln w="9525">
            <a:noFill/>
            <a:miter lim="800000"/>
            <a:headEnd/>
            <a:tailEnd/>
          </a:ln>
          <a:effectLst/>
        </p:spPr>
        <p:txBody>
          <a:bodyPr wrap="none">
            <a:spAutoFit/>
          </a:bodyPr>
          <a:lstStyle/>
          <a:p>
            <a:r>
              <a:rPr lang="en-US" sz="900" dirty="0">
                <a:solidFill>
                  <a:srgbClr val="0000FF"/>
                </a:solidFill>
              </a:rPr>
              <a:t>(Source: Wikipedia)</a:t>
            </a:r>
          </a:p>
        </p:txBody>
      </p:sp>
      <p:sp>
        <p:nvSpPr>
          <p:cNvPr id="14" name="Title 13"/>
          <p:cNvSpPr>
            <a:spLocks noGrp="1"/>
          </p:cNvSpPr>
          <p:nvPr>
            <p:ph type="title"/>
          </p:nvPr>
        </p:nvSpPr>
        <p:spPr>
          <a:xfrm>
            <a:off x="76200" y="76200"/>
            <a:ext cx="8915400" cy="1143000"/>
          </a:xfrm>
        </p:spPr>
        <p:txBody>
          <a:bodyPr/>
          <a:lstStyle/>
          <a:p>
            <a:r>
              <a:rPr lang="en-US" b="1" dirty="0" smtClean="0">
                <a:solidFill>
                  <a:srgbClr val="FFFF00"/>
                </a:solidFill>
              </a:rPr>
              <a:t>Two Challenges: Scale and Biodiversity Observations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4200" b="1" dirty="0" smtClean="0">
                <a:solidFill>
                  <a:schemeClr val="accent2"/>
                </a:solidFill>
              </a:rPr>
              <a:t>Meeting Challenges with Creativity</a:t>
            </a:r>
            <a:endParaRPr lang="en-US" sz="4200" b="1" dirty="0">
              <a:solidFill>
                <a:schemeClr val="accent2"/>
              </a:solidFill>
            </a:endParaRPr>
          </a:p>
        </p:txBody>
      </p:sp>
      <p:pic>
        <p:nvPicPr>
          <p:cNvPr id="18434" name="Picture 2" descr="http://upload.wikimedia.org/wikipedia/commons/thumb/b/b9/Steve_Jobs_Headshot_2010-CROP.jpg/490px-Steve_Jobs_Headshot_2010-CROP.jpg"/>
          <p:cNvPicPr>
            <a:picLocks noChangeAspect="1" noChangeArrowheads="1"/>
          </p:cNvPicPr>
          <p:nvPr/>
        </p:nvPicPr>
        <p:blipFill>
          <a:blip r:embed="rId2" cstate="print"/>
          <a:srcRect/>
          <a:stretch>
            <a:fillRect/>
          </a:stretch>
        </p:blipFill>
        <p:spPr bwMode="auto">
          <a:xfrm>
            <a:off x="0" y="1483568"/>
            <a:ext cx="5486400" cy="5374432"/>
          </a:xfrm>
          <a:prstGeom prst="rect">
            <a:avLst/>
          </a:prstGeom>
          <a:noFill/>
        </p:spPr>
      </p:pic>
      <p:sp>
        <p:nvSpPr>
          <p:cNvPr id="5" name="TextBox 4"/>
          <p:cNvSpPr txBox="1"/>
          <p:nvPr/>
        </p:nvSpPr>
        <p:spPr>
          <a:xfrm>
            <a:off x="5715000" y="1371600"/>
            <a:ext cx="3200400" cy="2739211"/>
          </a:xfrm>
          <a:prstGeom prst="rect">
            <a:avLst/>
          </a:prstGeom>
          <a:noFill/>
        </p:spPr>
        <p:txBody>
          <a:bodyPr wrap="square" rtlCol="0">
            <a:spAutoFit/>
          </a:bodyPr>
          <a:lstStyle/>
          <a:p>
            <a:r>
              <a:rPr lang="en-US" sz="3200" b="1" dirty="0" smtClean="0"/>
              <a:t>“Creativity is just connecting things.”</a:t>
            </a:r>
          </a:p>
          <a:p>
            <a:endParaRPr lang="en-US" sz="3200" b="1" dirty="0" smtClean="0"/>
          </a:p>
          <a:p>
            <a:r>
              <a:rPr lang="en-US" sz="3200" b="1" dirty="0" smtClean="0"/>
              <a:t>Steve Jobs </a:t>
            </a:r>
            <a:r>
              <a:rPr lang="en-US" sz="1200" b="1" dirty="0" smtClean="0"/>
              <a:t>(BrainyQuote)</a:t>
            </a:r>
            <a:endParaRPr lang="en-US" sz="1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l="9375" t="11719" r="11250" b="5469"/>
          <a:stretch>
            <a:fillRect/>
          </a:stretch>
        </p:blipFill>
        <p:spPr bwMode="auto">
          <a:xfrm>
            <a:off x="1219200" y="1066800"/>
            <a:ext cx="6705600" cy="5596800"/>
          </a:xfrm>
          <a:prstGeom prst="rect">
            <a:avLst/>
          </a:prstGeom>
          <a:noFill/>
          <a:ln w="9525">
            <a:noFill/>
            <a:miter lim="800000"/>
            <a:headEnd/>
            <a:tailEnd/>
          </a:ln>
        </p:spPr>
      </p:pic>
      <p:sp>
        <p:nvSpPr>
          <p:cNvPr id="3" name="TextBox 2"/>
          <p:cNvSpPr txBox="1"/>
          <p:nvPr/>
        </p:nvSpPr>
        <p:spPr>
          <a:xfrm>
            <a:off x="152400" y="152400"/>
            <a:ext cx="9045040" cy="523220"/>
          </a:xfrm>
          <a:prstGeom prst="rect">
            <a:avLst/>
          </a:prstGeom>
          <a:noFill/>
        </p:spPr>
        <p:txBody>
          <a:bodyPr wrap="none" rtlCol="0">
            <a:spAutoFit/>
          </a:bodyPr>
          <a:lstStyle/>
          <a:p>
            <a:r>
              <a:rPr lang="en-US" sz="2800" b="1" dirty="0" smtClean="0">
                <a:solidFill>
                  <a:schemeClr val="accent2"/>
                </a:solidFill>
              </a:rPr>
              <a:t>Crowdsourcing: Tool for Creativity and Innovation?</a:t>
            </a:r>
            <a:endParaRPr lang="en-US" sz="2800" b="1" dirty="0">
              <a:solidFill>
                <a:schemeClr val="accent2"/>
              </a:solidFill>
            </a:endParaRPr>
          </a:p>
        </p:txBody>
      </p:sp>
      <p:sp>
        <p:nvSpPr>
          <p:cNvPr id="4" name="TextBox 3"/>
          <p:cNvSpPr txBox="1"/>
          <p:nvPr/>
        </p:nvSpPr>
        <p:spPr>
          <a:xfrm>
            <a:off x="304800" y="1370886"/>
            <a:ext cx="8458200" cy="4801314"/>
          </a:xfrm>
          <a:prstGeom prst="rect">
            <a:avLst/>
          </a:prstGeom>
          <a:solidFill>
            <a:schemeClr val="bg1"/>
          </a:solidFill>
        </p:spPr>
        <p:txBody>
          <a:bodyPr wrap="square" rtlCol="0">
            <a:spAutoFit/>
          </a:bodyPr>
          <a:lstStyle/>
          <a:p>
            <a:r>
              <a:rPr lang="en-US" dirty="0" smtClean="0"/>
              <a:t>“A lot of people in our industry haven't had very diverse experiences. So they don't have enough dots to connect, and they end up with very linear solutions without a broad perspective on the problem. The broader one's understanding of the human experience, the better design we will have.”  Steve Jobs (BrainyQuote)</a:t>
            </a:r>
          </a:p>
          <a:p>
            <a:endParaRPr lang="en-US" dirty="0" smtClean="0"/>
          </a:p>
          <a:p>
            <a:endParaRPr lang="en-US" dirty="0" smtClean="0"/>
          </a:p>
          <a:p>
            <a:r>
              <a:rPr lang="en-US" dirty="0" smtClean="0"/>
              <a:t>“Sometimes, the problems were solved within days of being posted online. The secret was outsider thinking: The problem solvers on InnoCentive were most effective at the margins of their own fields. Chemists didn't solve chemistry problems; they solved molecular biology problems. And vice versa. While these people were close enough to understand the challenge, they weren't so close that their knowledge held them back, causing them to run into the same stumbling blocks that held back their more expert peers.</a:t>
            </a:r>
          </a:p>
          <a:p>
            <a:endParaRPr lang="en-US" dirty="0" smtClean="0"/>
          </a:p>
          <a:p>
            <a:r>
              <a:rPr lang="en-US" dirty="0" smtClean="0"/>
              <a:t>It's this ability to attack problems as a beginner, to let go of all preconceptions and fear of failure, that's the key to creativity.”  Jonah Lehrer in </a:t>
            </a:r>
          </a:p>
          <a:p>
            <a:r>
              <a:rPr lang="en-US" i="1" dirty="0" smtClean="0"/>
              <a:t>Wall Street Journal</a:t>
            </a:r>
            <a:r>
              <a:rPr lang="en-US" dirty="0" smtClean="0"/>
              <a:t>, March 10-11, 2012, “How to Be Creative”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9144000" cy="6858000"/>
          </a:xfrm>
          <a:prstGeom prst="rect">
            <a:avLst/>
          </a:prstGeom>
        </p:spPr>
      </p:pic>
      <p:sp>
        <p:nvSpPr>
          <p:cNvPr id="3" name="TextBox 2"/>
          <p:cNvSpPr txBox="1"/>
          <p:nvPr/>
        </p:nvSpPr>
        <p:spPr>
          <a:xfrm>
            <a:off x="228600" y="228600"/>
            <a:ext cx="2819400" cy="3046988"/>
          </a:xfrm>
          <a:prstGeom prst="rect">
            <a:avLst/>
          </a:prstGeom>
          <a:noFill/>
        </p:spPr>
        <p:txBody>
          <a:bodyPr wrap="square" rtlCol="0">
            <a:spAutoFit/>
          </a:bodyPr>
          <a:lstStyle/>
          <a:p>
            <a:r>
              <a:rPr lang="en-US" sz="4800" b="1" dirty="0" smtClean="0">
                <a:solidFill>
                  <a:srgbClr val="FF0000"/>
                </a:solidFill>
              </a:rPr>
              <a:t>What’s a Mission Agency to Do?</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l="17500" t="23438" r="18750" b="17187"/>
          <a:stretch>
            <a:fillRect/>
          </a:stretch>
        </p:blipFill>
        <p:spPr bwMode="auto">
          <a:xfrm>
            <a:off x="609600" y="990600"/>
            <a:ext cx="7772400" cy="5791200"/>
          </a:xfrm>
          <a:prstGeom prst="rect">
            <a:avLst/>
          </a:prstGeom>
          <a:noFill/>
          <a:ln w="9525">
            <a:noFill/>
            <a:miter lim="800000"/>
            <a:headEnd/>
            <a:tailEnd/>
          </a:ln>
        </p:spPr>
      </p:pic>
      <p:sp>
        <p:nvSpPr>
          <p:cNvPr id="4" name="TextBox 3"/>
          <p:cNvSpPr txBox="1"/>
          <p:nvPr/>
        </p:nvSpPr>
        <p:spPr>
          <a:xfrm>
            <a:off x="228600" y="76200"/>
            <a:ext cx="8751114" cy="646331"/>
          </a:xfrm>
          <a:prstGeom prst="rect">
            <a:avLst/>
          </a:prstGeom>
          <a:noFill/>
        </p:spPr>
        <p:txBody>
          <a:bodyPr wrap="none" rtlCol="0">
            <a:spAutoFit/>
          </a:bodyPr>
          <a:lstStyle/>
          <a:p>
            <a:r>
              <a:rPr lang="en-US" sz="3600" b="1" dirty="0" smtClean="0">
                <a:solidFill>
                  <a:schemeClr val="accent2"/>
                </a:solidFill>
              </a:rPr>
              <a:t>EBVs: Defining Essential Observations</a:t>
            </a:r>
            <a:endParaRPr lang="en-US" sz="3600"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4553</TotalTime>
  <Words>789</Words>
  <Application>Microsoft Office PowerPoint</Application>
  <PresentationFormat>On-screen Show (4:3)</PresentationFormat>
  <Paragraphs>70</Paragraphs>
  <Slides>10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Default Design</vt:lpstr>
      <vt:lpstr>Photo Editor Photo</vt:lpstr>
      <vt:lpstr>Slide 1</vt:lpstr>
      <vt:lpstr>Slide 2</vt:lpstr>
      <vt:lpstr>Slide 3</vt:lpstr>
      <vt:lpstr>Slide 4</vt:lpstr>
      <vt:lpstr>Two Challenges: Scale and Biodiversity Observations</vt:lpstr>
      <vt:lpstr>Meeting Challenges with Creativity</vt:lpstr>
      <vt:lpstr>Slide 7</vt:lpstr>
      <vt:lpstr>Slide 8</vt:lpstr>
      <vt:lpstr>Slide 9</vt:lpstr>
      <vt:lpstr>Slide 10</vt:lpstr>
    </vt:vector>
  </TitlesOfParts>
  <Company>LMIT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LMIT-ODIN</dc:creator>
  <cp:lastModifiedBy>William Turner</cp:lastModifiedBy>
  <cp:revision>578</cp:revision>
  <dcterms:created xsi:type="dcterms:W3CDTF">2009-04-27T19:19:44Z</dcterms:created>
  <dcterms:modified xsi:type="dcterms:W3CDTF">2012-05-01T20:38:21Z</dcterms:modified>
</cp:coreProperties>
</file>